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42" r:id="rId2"/>
    <p:sldId id="349" r:id="rId3"/>
    <p:sldId id="340" r:id="rId4"/>
    <p:sldId id="341" r:id="rId5"/>
    <p:sldId id="339" r:id="rId6"/>
    <p:sldId id="343" r:id="rId7"/>
    <p:sldId id="344" r:id="rId8"/>
    <p:sldId id="345" r:id="rId9"/>
    <p:sldId id="347" r:id="rId10"/>
    <p:sldId id="346" r:id="rId11"/>
    <p:sldId id="348" r:id="rId12"/>
    <p:sldId id="264" r:id="rId13"/>
    <p:sldId id="258" r:id="rId14"/>
    <p:sldId id="318" r:id="rId15"/>
    <p:sldId id="320" r:id="rId16"/>
    <p:sldId id="321" r:id="rId17"/>
    <p:sldId id="266" r:id="rId18"/>
    <p:sldId id="267" r:id="rId19"/>
    <p:sldId id="280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57" r:id="rId29"/>
    <p:sldId id="281" r:id="rId30"/>
    <p:sldId id="277" r:id="rId31"/>
    <p:sldId id="292" r:id="rId32"/>
    <p:sldId id="299" r:id="rId33"/>
    <p:sldId id="300" r:id="rId34"/>
    <p:sldId id="338" r:id="rId35"/>
    <p:sldId id="335" r:id="rId36"/>
    <p:sldId id="336" r:id="rId37"/>
    <p:sldId id="337" r:id="rId38"/>
    <p:sldId id="326" r:id="rId39"/>
    <p:sldId id="307" r:id="rId40"/>
    <p:sldId id="327" r:id="rId41"/>
    <p:sldId id="324" r:id="rId42"/>
    <p:sldId id="331" r:id="rId43"/>
    <p:sldId id="329" r:id="rId44"/>
    <p:sldId id="313" r:id="rId45"/>
    <p:sldId id="328" r:id="rId46"/>
    <p:sldId id="333" r:id="rId47"/>
    <p:sldId id="334" r:id="rId48"/>
    <p:sldId id="295" r:id="rId49"/>
    <p:sldId id="297" r:id="rId50"/>
    <p:sldId id="298" r:id="rId51"/>
    <p:sldId id="317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CFFFF"/>
    <a:srgbClr val="66FFCC"/>
    <a:srgbClr val="00CC99"/>
    <a:srgbClr val="00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2276"/>
  </p:normalViewPr>
  <p:slideViewPr>
    <p:cSldViewPr>
      <p:cViewPr>
        <p:scale>
          <a:sx n="123" d="100"/>
          <a:sy n="123" d="100"/>
        </p:scale>
        <p:origin x="188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67BA44C-85CC-4626-B766-FD49CA06F8E9}" type="datetimeFigureOut">
              <a:rPr lang="en-US"/>
              <a:pPr>
                <a:defRPr/>
              </a:pPr>
              <a:t>10/12/17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2A23ACE-11C1-4AC9-8C37-D79F89385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89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values do you see?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0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Gernica</a:t>
            </a:r>
            <a:r>
              <a:rPr lang="en-US" dirty="0" smtClean="0"/>
              <a:t>. In </a:t>
            </a:r>
            <a:r>
              <a:rPr lang="en-US" dirty="0" smtClean="0"/>
              <a:t>1937 German planes flew over the Spanish city of </a:t>
            </a:r>
            <a:r>
              <a:rPr lang="en-US" u="sng" dirty="0" smtClean="0">
                <a:solidFill>
                  <a:srgbClr val="FF0000"/>
                </a:solidFill>
              </a:rPr>
              <a:t>Guernica</a:t>
            </a:r>
            <a:r>
              <a:rPr lang="en-US" dirty="0" smtClean="0"/>
              <a:t> and released bombs for three hours killing between 250 &amp; 1,600 civilians.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59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FF0000"/>
                </a:solidFill>
                <a:latin typeface="Huxtable" pitchFamily="2" charset="0"/>
              </a:rPr>
              <a:t>Man with a Violin. Shoulder partner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05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 </a:t>
            </a:r>
            <a:r>
              <a:rPr lang="en-US" dirty="0" err="1" smtClean="0"/>
              <a:t>Heather.sulzen@nkcschools.org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7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Broken mirror</a:t>
            </a:r>
            <a:r>
              <a:rPr lang="en-US" baseline="0" dirty="0" smtClean="0"/>
              <a:t> effect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6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lid size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89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lightness or darkness of tones or colors.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1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7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top to</a:t>
            </a:r>
            <a:r>
              <a:rPr lang="en-US" baseline="0" dirty="0" smtClean="0"/>
              <a:t> bottom while shading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4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106.5 million at the Tate Modern, London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8F4CD1-B11F-4D96-9D85-32AC148C0E92}" type="slidenum">
              <a:rPr lang="en-US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values do you see?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5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Dialogue Voice Poem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47EA-5C06-F946-BA76-0E870885DC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96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Shoulder partner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8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Huxtable" pitchFamily="2" charset="0"/>
              </a:rPr>
              <a:t>When Picasso was 9, he finished a painting so perfectly that his father handed over his brushes and swore never to paint again. 14 years old</a:t>
            </a:r>
            <a:r>
              <a:rPr lang="en-US" sz="1200" baseline="0" dirty="0" smtClean="0">
                <a:solidFill>
                  <a:srgbClr val="FF0000"/>
                </a:solidFill>
                <a:latin typeface="Huxtable" pitchFamily="2" charset="0"/>
              </a:rPr>
              <a:t> </a:t>
            </a:r>
            <a:endParaRPr lang="en-US" sz="1200" dirty="0" smtClean="0">
              <a:solidFill>
                <a:srgbClr val="FF0000"/>
              </a:solidFill>
              <a:latin typeface="Huxtable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he was 19 he moved to </a:t>
            </a:r>
            <a:r>
              <a:rPr lang="en-US" dirty="0" err="1" smtClean="0"/>
              <a:t>paris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38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 discuss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0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 </a:t>
            </a:r>
            <a:r>
              <a:rPr lang="en-US" dirty="0" err="1" smtClean="0"/>
              <a:t>disscuss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01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Picasso’s next step was showing a subject from </a:t>
            </a:r>
            <a:r>
              <a:rPr lang="en-US" sz="1200" i="1" u="sng" dirty="0" smtClean="0">
                <a:solidFill>
                  <a:srgbClr val="FF0000"/>
                </a:solidFill>
              </a:rPr>
              <a:t>multiple points of view. </a:t>
            </a:r>
            <a:r>
              <a:rPr lang="en-US" dirty="0" smtClean="0"/>
              <a:t>We normally see a subject from one point of view.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23ACE-11C1-4AC9-8C37-D79F893858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AF21-54B5-4438-B6AE-374B3E1F9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931E9-CD0A-4CF1-B8F7-EDAAD2840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E8A9A-1EAE-461D-B248-C07AA73A2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60F32-EB72-47D6-A812-6BEEED68B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EF6B9-EE46-4D55-B176-6C5029B0D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C3E55-6E39-4C05-A8C9-6DF09C0EA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1203B-FA38-48D6-940F-1A7A27898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2EA39-3DC4-4BC0-87BB-6412BEF11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6D2A7-3B98-44B7-826F-783F72DB2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1D5C2-1DDF-46C5-A415-2CF7EBAAD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57D3C-98D9-4850-B735-80C9E9FA5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FEDCAA1-0977-4723-8D79-E958C351B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joWCdzhuFI&amp;feature=fvw" TargetMode="External"/><Relationship Id="rId4" Type="http://schemas.openxmlformats.org/officeDocument/2006/relationships/hyperlink" Target="http://www.bbc.co.uk/news/entertainment-arts-12661727" TargetMode="External"/><Relationship Id="rId5" Type="http://schemas.openxmlformats.org/officeDocument/2006/relationships/hyperlink" Target="http://www.youtube.com/watch?v=ow7eEWh37iU&amp;feature=related" TargetMode="External"/><Relationship Id="rId6" Type="http://schemas.openxmlformats.org/officeDocument/2006/relationships/hyperlink" Target="http://www.youtube.com/watch?v=zXLi9QKaPU4" TargetMode="External"/><Relationship Id="rId7" Type="http://schemas.openxmlformats.org/officeDocument/2006/relationships/hyperlink" Target="http://www.youtube.com/watch?v=GS4bGwA0QSc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hyperlink" Target="http://www.buyafricanantiques.com/images/Hemba-kasikasingo-mask-side.jpg" TargetMode="External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hyperlink" Target="http://www.youtube.com/watch?v=4drJL-pRTko" TargetMode="External"/><Relationship Id="rId5" Type="http://schemas.openxmlformats.org/officeDocument/2006/relationships/hyperlink" Target="http://www.bing.com/videos/watch/video/the-bombing-of-guernica/a6af6f2695533f44b548a6af6f2695533f44b548-524825527866?q=guernica&amp;adlt=stric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cyclopedia.com/artists/picasso_pablo.html" TargetMode="External"/><Relationship Id="rId4" Type="http://schemas.openxmlformats.org/officeDocument/2006/relationships/hyperlink" Target="http://www.artcyclopedia.org/art/georges-braque-compotier.jpg" TargetMode="External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tcyclopedia.com/artists/braque_georges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File:Chicks-from-avignon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assohead.com/" TargetMode="External"/><Relationship Id="rId4" Type="http://schemas.openxmlformats.org/officeDocument/2006/relationships/hyperlink" Target="mailto:hsulzen@nkcschools.org" TargetMode="External"/><Relationship Id="rId5" Type="http://schemas.openxmlformats.org/officeDocument/2006/relationships/hyperlink" Target="http://en.wikipedia.org/wiki/File:Chicks-from-avignon.jpg" TargetMode="External"/><Relationship Id="rId6" Type="http://schemas.openxmlformats.org/officeDocument/2006/relationships/image" Target="../media/image46.jpeg"/><Relationship Id="rId7" Type="http://schemas.openxmlformats.org/officeDocument/2006/relationships/image" Target="../media/image49.jpeg"/><Relationship Id="rId8" Type="http://schemas.openxmlformats.org/officeDocument/2006/relationships/image" Target="../media/image44.jpeg"/><Relationship Id="rId9" Type="http://schemas.openxmlformats.org/officeDocument/2006/relationships/image" Target="../media/image15.jpeg"/><Relationship Id="rId10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Relationship Id="rId3" Type="http://schemas.openxmlformats.org/officeDocument/2006/relationships/image" Target="../media/image5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Relationship Id="rId3" Type="http://schemas.openxmlformats.org/officeDocument/2006/relationships/image" Target="../media/image6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5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Relationship Id="rId3" Type="http://schemas.openxmlformats.org/officeDocument/2006/relationships/image" Target="../media/image70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4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 smtClean="0"/>
              <a:t>Shapes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with Overlapping Shapes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value to your shapes.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25" y="2362200"/>
            <a:ext cx="5797550" cy="41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" y="0"/>
            <a:ext cx="8212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9600"/>
            <a:ext cx="5799138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304800"/>
            <a:ext cx="3810000" cy="4144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Prestige Elite Std" pitchFamily="49" charset="0"/>
              </a:rPr>
              <a:t>“The world today doesn’t make sense, so why should I paint pictures that do?</a:t>
            </a:r>
            <a:br>
              <a:rPr lang="en-US" b="1" dirty="0" smtClean="0">
                <a:solidFill>
                  <a:srgbClr val="FF0000"/>
                </a:solidFill>
                <a:latin typeface="Prestige Elite Std" pitchFamily="49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Prestige Elite Std" pitchFamily="49" charset="0"/>
              </a:rPr>
              <a:t>-Pablo Picasso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5791200" y="6211888"/>
            <a:ext cx="3352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hlinkClick r:id="rId3"/>
              </a:rPr>
              <a:t>http://www.youtube.com/watch?v=fjoWCdzhuFI&amp;feature=fvw</a:t>
            </a:r>
            <a:r>
              <a:rPr lang="en-US" u="sng"/>
              <a:t> </a:t>
            </a:r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5715000" y="4648200"/>
            <a:ext cx="342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4"/>
              </a:rPr>
              <a:t>http://www.bbc.co.uk/news/entertainment-arts-12661727</a:t>
            </a:r>
            <a:endParaRPr lang="en-US"/>
          </a:p>
          <a:p>
            <a:endParaRPr lang="en-US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4572000" y="54864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hlinkClick r:id="rId5"/>
              </a:rPr>
              <a:t>http://www.youtube.com/watch?v=ow7eEWh37iU&amp;feature=related</a:t>
            </a:r>
            <a:endParaRPr lang="en-US" sz="1200"/>
          </a:p>
          <a:p>
            <a:r>
              <a:rPr lang="en-US" sz="1200"/>
              <a:t>Picasso painting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6"/>
              </a:rPr>
              <a:t>http://www.youtube.com/watch?v=zXLi9QKaPU4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Picasso biography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371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7"/>
              </a:rPr>
              <a:t>http://www.youtube.com/watch?v=GS4bGwA0QSc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Bull fight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7" descr="Mom 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170363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9" descr="http://ts1.mm.bing.net/images/thumbnail.aspx?q=612634199676&amp;id=ce5c3f1ed5892dc9cabc19303ab263b0&amp;url=http%3a%2f%2fwww.claude-bernard.com%2fupload%2f140106160129CataPica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81000"/>
            <a:ext cx="428625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7" descr="Mom 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170363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28600" y="5934075"/>
            <a:ext cx="24517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Pablo Picasso, </a:t>
            </a:r>
            <a:r>
              <a:rPr lang="en-US" dirty="0" smtClean="0">
                <a:solidFill>
                  <a:srgbClr val="FF0000"/>
                </a:solidFill>
              </a:rPr>
              <a:t>1940’s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Oil Paint on Canvas</a:t>
            </a:r>
          </a:p>
          <a:p>
            <a:endParaRPr lang="en-US" dirty="0"/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4743450" y="5715000"/>
            <a:ext cx="4400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Pablo Picasso, “The Artist’s Mother” 1896</a:t>
            </a:r>
          </a:p>
          <a:p>
            <a:r>
              <a:rPr lang="en-US">
                <a:solidFill>
                  <a:srgbClr val="FF0000"/>
                </a:solidFill>
              </a:rPr>
              <a:t>Pastel on Paper</a:t>
            </a:r>
          </a:p>
          <a:p>
            <a:endParaRPr lang="en-US"/>
          </a:p>
        </p:txBody>
      </p:sp>
      <p:pic>
        <p:nvPicPr>
          <p:cNvPr id="3079" name="Picture 9" descr="http://ts1.mm.bing.net/images/thumbnail.aspx?q=612634199676&amp;id=ce5c3f1ed5892dc9cabc19303ab263b0&amp;url=http%3a%2f%2fwww.claude-bernard.com%2fupload%2f140106160129CataPica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81000"/>
            <a:ext cx="428625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14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95" y="335183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20592" y="611073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38954" y="1275065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6395" y="2455539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68192" y="2781899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38954" y="3478215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0035" y="4627832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61832" y="4954192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32594" y="5650508"/>
            <a:ext cx="3034038" cy="652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395" y="987903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1: Say something about </a:t>
            </a:r>
            <a:r>
              <a:rPr lang="en-US" sz="1000" i="1" dirty="0" smtClean="0"/>
              <a:t>this</a:t>
            </a:r>
            <a:r>
              <a:rPr lang="en-US" sz="1000" dirty="0" smtClean="0"/>
              <a:t> artwork that is </a:t>
            </a:r>
            <a:r>
              <a:rPr lang="en-US" sz="1000" b="1" u="sng" dirty="0" smtClean="0"/>
              <a:t>different </a:t>
            </a:r>
            <a:r>
              <a:rPr lang="en-US" sz="1000" dirty="0" smtClean="0"/>
              <a:t>than the other work of art.</a:t>
            </a:r>
            <a:endParaRPr lang="en-US" sz="1000" b="1" u="sng" dirty="0" smtClean="0"/>
          </a:p>
          <a:p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8431" y="183383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: Say something about </a:t>
            </a:r>
            <a:r>
              <a:rPr lang="en-US" sz="1000" i="1" dirty="0" smtClean="0"/>
              <a:t>this</a:t>
            </a:r>
            <a:r>
              <a:rPr lang="en-US" sz="1000" dirty="0" smtClean="0"/>
              <a:t> artwork that is </a:t>
            </a:r>
            <a:r>
              <a:rPr lang="en-US" sz="1000" b="1" u="sng" dirty="0" smtClean="0"/>
              <a:t>different </a:t>
            </a:r>
            <a:r>
              <a:rPr lang="en-US" sz="1000" dirty="0" smtClean="0"/>
              <a:t>than the other work of art.</a:t>
            </a:r>
            <a:endParaRPr lang="en-US" sz="1000" b="1" u="sng" dirty="0" smtClean="0"/>
          </a:p>
          <a:p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3" y="3121988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4: Say something about </a:t>
            </a:r>
            <a:r>
              <a:rPr lang="en-US" sz="1000" i="1" dirty="0" smtClean="0"/>
              <a:t>this</a:t>
            </a:r>
            <a:r>
              <a:rPr lang="en-US" sz="1000" dirty="0" smtClean="0"/>
              <a:t> artwork that is </a:t>
            </a:r>
            <a:r>
              <a:rPr lang="en-US" sz="1000" b="1" u="sng" dirty="0" smtClean="0"/>
              <a:t>different </a:t>
            </a:r>
            <a:r>
              <a:rPr lang="en-US" sz="1000" dirty="0" smtClean="0"/>
              <a:t>than the other work of art.</a:t>
            </a:r>
            <a:endParaRPr lang="en-US" sz="1000" b="1" u="sng" dirty="0" smtClean="0"/>
          </a:p>
          <a:p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6072992" y="2349126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  <a:r>
              <a:rPr lang="en-US" sz="1000" dirty="0" smtClean="0"/>
              <a:t>: Say something about </a:t>
            </a:r>
            <a:r>
              <a:rPr lang="en-US" sz="1000" i="1" dirty="0" smtClean="0"/>
              <a:t>this</a:t>
            </a:r>
            <a:r>
              <a:rPr lang="en-US" sz="1000" dirty="0" smtClean="0"/>
              <a:t> artwork that is </a:t>
            </a:r>
            <a:r>
              <a:rPr lang="en-US" sz="1000" b="1" u="sng" dirty="0" smtClean="0"/>
              <a:t>different </a:t>
            </a:r>
            <a:r>
              <a:rPr lang="en-US" sz="1000" dirty="0" smtClean="0"/>
              <a:t>than the other work of art.</a:t>
            </a:r>
            <a:endParaRPr lang="en-US" sz="1000" b="1" u="sng" dirty="0" smtClean="0"/>
          </a:p>
          <a:p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82755" y="5280552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7: Say something about </a:t>
            </a:r>
            <a:r>
              <a:rPr lang="en-US" sz="1000" i="1" dirty="0" smtClean="0"/>
              <a:t>this</a:t>
            </a:r>
            <a:r>
              <a:rPr lang="en-US" sz="1000" dirty="0" smtClean="0"/>
              <a:t> artwork that is </a:t>
            </a:r>
            <a:r>
              <a:rPr lang="en-US" sz="1000" b="1" u="sng" dirty="0" smtClean="0"/>
              <a:t>different </a:t>
            </a:r>
            <a:r>
              <a:rPr lang="en-US" sz="1000" dirty="0" smtClean="0"/>
              <a:t>than the other work of art.</a:t>
            </a:r>
            <a:endParaRPr lang="en-US" sz="1000" b="1" u="sng" dirty="0" smtClean="0"/>
          </a:p>
          <a:p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118878" y="4402662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8</a:t>
            </a:r>
            <a:r>
              <a:rPr lang="en-US" sz="1000" dirty="0" smtClean="0"/>
              <a:t>: Say something about </a:t>
            </a:r>
            <a:r>
              <a:rPr lang="en-US" sz="1000" i="1" dirty="0" smtClean="0"/>
              <a:t>this</a:t>
            </a:r>
            <a:r>
              <a:rPr lang="en-US" sz="1000" dirty="0" smtClean="0"/>
              <a:t> artwork that is </a:t>
            </a:r>
            <a:r>
              <a:rPr lang="en-US" sz="1000" b="1" u="sng" dirty="0" smtClean="0"/>
              <a:t>different </a:t>
            </a:r>
            <a:r>
              <a:rPr lang="en-US" sz="1000" dirty="0" smtClean="0"/>
              <a:t>than the other work of art.</a:t>
            </a:r>
            <a:endParaRPr lang="en-US" sz="1000" b="1" u="sng" dirty="0" smtClean="0"/>
          </a:p>
          <a:p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3137727" y="1901541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3: Both</a:t>
            </a:r>
            <a:r>
              <a:rPr lang="en-US" sz="1000" dirty="0" smtClean="0"/>
              <a:t> say something about the artworks that they have in </a:t>
            </a:r>
            <a:r>
              <a:rPr lang="en-US" sz="1000" b="1" u="sng" dirty="0" smtClean="0"/>
              <a:t>common</a:t>
            </a:r>
          </a:p>
          <a:p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3140217" y="4118829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6</a:t>
            </a:r>
            <a:r>
              <a:rPr lang="en-US" sz="1000" i="1" dirty="0" smtClean="0"/>
              <a:t>: Both</a:t>
            </a:r>
            <a:r>
              <a:rPr lang="en-US" sz="1000" dirty="0" smtClean="0"/>
              <a:t> say something about the artworks that they have in </a:t>
            </a:r>
            <a:r>
              <a:rPr lang="en-US" sz="1000" b="1" u="sng" dirty="0" smtClean="0"/>
              <a:t>common</a:t>
            </a:r>
          </a:p>
          <a:p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3128249" y="6274797"/>
            <a:ext cx="285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9</a:t>
            </a:r>
            <a:r>
              <a:rPr lang="en-US" sz="1000" i="1" dirty="0" smtClean="0"/>
              <a:t>: Both</a:t>
            </a:r>
            <a:r>
              <a:rPr lang="en-US" sz="1000" dirty="0" smtClean="0"/>
              <a:t> say something about the artworks that they have in </a:t>
            </a:r>
            <a:r>
              <a:rPr lang="en-US" sz="1000" b="1" u="sng" dirty="0" smtClean="0"/>
              <a:t>common</a:t>
            </a:r>
          </a:p>
          <a:p>
            <a:endParaRPr lang="en-US" sz="1000" dirty="0"/>
          </a:p>
        </p:txBody>
      </p:sp>
      <p:cxnSp>
        <p:nvCxnSpPr>
          <p:cNvPr id="23" name="Straight Arrow Connector 22"/>
          <p:cNvCxnSpPr>
            <a:stCxn id="2" idx="3"/>
          </p:cNvCxnSpPr>
          <p:nvPr/>
        </p:nvCxnSpPr>
        <p:spPr>
          <a:xfrm>
            <a:off x="3210433" y="661543"/>
            <a:ext cx="2557759" cy="326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0800000" flipV="1">
            <a:off x="6243967" y="1275064"/>
            <a:ext cx="1034781" cy="429881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422330" y="1901541"/>
            <a:ext cx="610264" cy="4475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3"/>
          </p:cNvCxnSpPr>
          <p:nvPr/>
        </p:nvCxnSpPr>
        <p:spPr>
          <a:xfrm>
            <a:off x="3210433" y="2781899"/>
            <a:ext cx="2422071" cy="463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6142396" y="3434619"/>
            <a:ext cx="1034781" cy="429881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10433" y="4954192"/>
            <a:ext cx="2422071" cy="463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0800000" flipV="1">
            <a:off x="6142396" y="5606912"/>
            <a:ext cx="1034781" cy="429881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422330" y="4118829"/>
            <a:ext cx="610264" cy="4475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9" descr="http://ts1.mm.bing.net/images/thumbnail.aspx?q=612634199676&amp;id=ce5c3f1ed5892dc9cabc19303ab263b0&amp;url=http%3a%2f%2fwww.claude-bernard.com%2fupload%2f140106160129CataPicass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5638800"/>
            <a:ext cx="887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2" descr="Mom Portrai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692184"/>
            <a:ext cx="8239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92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7696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Differences and Similarities to think about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Shapes, patterns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Artist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Time of creation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Style (Abstract or Realistic)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Materials used</a:t>
            </a:r>
            <a:endParaRPr lang="en-US" dirty="0"/>
          </a:p>
        </p:txBody>
      </p:sp>
      <p:pic>
        <p:nvPicPr>
          <p:cNvPr id="3" name="Picture 9" descr="http://ts1.mm.bing.net/images/thumbnail.aspx?q=612634199676&amp;id=ce5c3f1ed5892dc9cabc19303ab263b0&amp;url=http%3a%2f%2fwww.claude-bernard.com%2fupload%2f140106160129CataPica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65653"/>
            <a:ext cx="3352800" cy="431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Mom Portra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066800"/>
            <a:ext cx="4067874" cy="564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0"/>
            <a:ext cx="8229600" cy="58213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Pablo Picasso was born in 1881 in Spain</a:t>
            </a:r>
            <a:r>
              <a:rPr lang="en-US" dirty="0" smtClean="0"/>
              <a:t>.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5123" name="Picture 8" descr="Toledo, Sp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419600"/>
            <a:ext cx="21431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0" descr="Seville, Spa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21431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685800" y="6491288"/>
            <a:ext cx="159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Toledo, Spain</a:t>
            </a:r>
          </a:p>
        </p:txBody>
      </p:sp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6858000" y="6491288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Seville, Spain</a:t>
            </a:r>
          </a:p>
        </p:txBody>
      </p:sp>
      <p:pic>
        <p:nvPicPr>
          <p:cNvPr id="5127" name="Picture 14" descr="pablo-pica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" y="762000"/>
            <a:ext cx="1876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6" descr="hpic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343400"/>
            <a:ext cx="31242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 Box 17"/>
          <p:cNvSpPr txBox="1">
            <a:spLocks noChangeArrowheads="1"/>
          </p:cNvSpPr>
          <p:nvPr/>
        </p:nvSpPr>
        <p:spPr bwMode="auto">
          <a:xfrm>
            <a:off x="3733800" y="6491288"/>
            <a:ext cx="164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Malaga, Spain</a:t>
            </a:r>
          </a:p>
        </p:txBody>
      </p:sp>
      <p:pic>
        <p:nvPicPr>
          <p:cNvPr id="5130" name="Picture 13" descr="http://ts1.mm.bing.net/images/thumbnail.aspx?q=562251827940&amp;id=70f33671c202678112052dbac0ccf36b&amp;url=http%3a%2f%2fmerln.ndu.edu%2fimgUploaded%2feuropem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627063"/>
            <a:ext cx="4838700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5" descr="spainm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76600"/>
            <a:ext cx="44005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TextBox 12"/>
          <p:cNvSpPr txBox="1">
            <a:spLocks noChangeArrowheads="1"/>
          </p:cNvSpPr>
          <p:nvPr/>
        </p:nvSpPr>
        <p:spPr bwMode="auto">
          <a:xfrm>
            <a:off x="2133600" y="914400"/>
            <a:ext cx="1905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uxtable" pitchFamily="2" charset="0"/>
              </a:rPr>
              <a:t>Where is Spain on this map of Europe?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29000" y="2438400"/>
            <a:ext cx="12192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/>
          <p:cNvSpPr>
            <a:spLocks noChangeArrowheads="1"/>
          </p:cNvSpPr>
          <p:nvPr/>
        </p:nvSpPr>
        <p:spPr bwMode="auto">
          <a:xfrm>
            <a:off x="152400" y="4710906"/>
            <a:ext cx="63246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953000"/>
            <a:ext cx="6477000" cy="644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Huxtable" pitchFamily="2" charset="0"/>
              </a:rPr>
              <a:t>Pablo Picasso’s </a:t>
            </a:r>
            <a:r>
              <a:rPr lang="en-US" sz="2400" u="sng" dirty="0" smtClean="0">
                <a:solidFill>
                  <a:srgbClr val="FF0000"/>
                </a:solidFill>
                <a:latin typeface="Huxtable" pitchFamily="2" charset="0"/>
              </a:rPr>
              <a:t>father was a painter and an art teacher.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They would often paint together.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148" name="Picture 5" descr="Ruiz%20Blasco,%20Jose%20%20(1841-1913)%20-%20Flamencodancers%20In%20Sevilla,%20Musee%20du%20Petit%20Palais,%20Gene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5505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fisherf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04800"/>
            <a:ext cx="27717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6629400" y="4038600"/>
            <a:ext cx="23622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Pablo Picasso, 1895</a:t>
            </a:r>
          </a:p>
          <a:p>
            <a:r>
              <a:rPr lang="en-US" sz="1600"/>
              <a:t>Picasso was born in 1881- How old was he when he made this painting?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533400" y="3962400"/>
            <a:ext cx="368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José Ruiz Blasco- Picasso’s father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It was in </a:t>
            </a:r>
            <a:r>
              <a:rPr lang="en-US" dirty="0" smtClean="0">
                <a:solidFill>
                  <a:srgbClr val="FF0000"/>
                </a:solidFill>
              </a:rPr>
              <a:t>Paris</a:t>
            </a:r>
            <a:r>
              <a:rPr lang="en-US" dirty="0" smtClean="0"/>
              <a:t> where Picasso began to explore museums and saw </a:t>
            </a:r>
            <a:r>
              <a:rPr lang="en-US" i="1" u="sng" dirty="0" smtClean="0">
                <a:solidFill>
                  <a:srgbClr val="FF0000"/>
                </a:solidFill>
              </a:rPr>
              <a:t>African Masks</a:t>
            </a:r>
            <a:r>
              <a:rPr lang="en-US" u="sng" dirty="0" smtClean="0"/>
              <a:t> </a:t>
            </a:r>
            <a:r>
              <a:rPr lang="en-US" dirty="0" smtClean="0"/>
              <a:t>for the first time.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8195" name="Picture 3" descr="par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9413" y="1752600"/>
            <a:ext cx="32559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pari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771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paris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3067050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3429000" y="990600"/>
            <a:ext cx="83820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with Overlapping Shapes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58" y="1295400"/>
            <a:ext cx="8229600" cy="4525963"/>
          </a:xfrm>
        </p:spPr>
        <p:txBody>
          <a:bodyPr/>
          <a:lstStyle/>
          <a:p>
            <a:r>
              <a:rPr lang="en-US" dirty="0" smtClean="0"/>
              <a:t>I can blend different values to show overlapping shapes.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25" y="2362200"/>
            <a:ext cx="5797550" cy="41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Picasso became fascinated with the way African Masks were </a:t>
            </a:r>
            <a:r>
              <a:rPr lang="en-US" u="sng" dirty="0" smtClean="0">
                <a:solidFill>
                  <a:srgbClr val="FF0000"/>
                </a:solidFill>
              </a:rPr>
              <a:t>simplified</a:t>
            </a:r>
            <a:r>
              <a:rPr lang="en-US" dirty="0" smtClean="0"/>
              <a:t> and how they were </a:t>
            </a:r>
            <a:r>
              <a:rPr lang="en-US" u="sng" dirty="0" smtClean="0">
                <a:solidFill>
                  <a:srgbClr val="FF0000"/>
                </a:solidFill>
              </a:rPr>
              <a:t>divided into flat planes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9219" name="Picture 4" descr="ma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752600"/>
            <a:ext cx="264636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Wo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828800"/>
            <a:ext cx="39116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631950" y="6324600"/>
            <a:ext cx="6491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Huxtable" pitchFamily="2" charset="0"/>
              </a:rPr>
              <a:t>How do you think the woman’s face resembles the African Mask?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5715000" y="5791200"/>
            <a:ext cx="266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“Bust of a Woman” 1907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Instead of trying to create realistic copies of faces, the </a:t>
            </a:r>
            <a:r>
              <a:rPr lang="en-US" u="sng" dirty="0" smtClean="0">
                <a:solidFill>
                  <a:srgbClr val="FF0000"/>
                </a:solidFill>
              </a:rPr>
              <a:t>African Masks interpreted emotions</a:t>
            </a:r>
            <a:r>
              <a:rPr lang="en-US" dirty="0" smtClean="0"/>
              <a:t> and qualities like humor or fierceness.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0243" name="Picture 7" descr="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1622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cultmaskAF-Pen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905000"/>
            <a:ext cx="18764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0" descr="Hemba-kasikasingo-mask-side.jpg (93512 bytes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828800"/>
            <a:ext cx="17764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2" descr="cat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4267200"/>
            <a:ext cx="15827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4" descr="p78968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1905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6" descr="African-Songye-Mask-4a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962400"/>
            <a:ext cx="1336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8" descr="ligbi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343400"/>
            <a:ext cx="12350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 Box 19"/>
          <p:cNvSpPr txBox="1">
            <a:spLocks noChangeArrowheads="1"/>
          </p:cNvSpPr>
          <p:nvPr/>
        </p:nvSpPr>
        <p:spPr bwMode="auto">
          <a:xfrm>
            <a:off x="0" y="5791200"/>
            <a:ext cx="2698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Picasso, “Self Portrait” Drawing </a:t>
            </a:r>
          </a:p>
        </p:txBody>
      </p:sp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228600" y="22098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Which of these masks seem humorous and which seem fierce? Any other emotions?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382000" cy="5821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Picasso called African art an </a:t>
            </a:r>
            <a:r>
              <a:rPr lang="en-US" u="sng" dirty="0" smtClean="0">
                <a:solidFill>
                  <a:srgbClr val="FF0000"/>
                </a:solidFill>
              </a:rPr>
              <a:t>“art of reason”</a:t>
            </a:r>
            <a:r>
              <a:rPr lang="en-US" u="sng" dirty="0" smtClean="0"/>
              <a:t> </a:t>
            </a:r>
            <a:r>
              <a:rPr lang="en-US" dirty="0" smtClean="0"/>
              <a:t>because he thought African artists depicted not what they saw but what they thought and felt.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1267" name="Picture 4" descr="KE088~African-Masks-Pos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05000"/>
            <a:ext cx="39639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Picasso began simplifying his paintings into basic geometric forms.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12291" name="Picture 5" descr="Wo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447800"/>
            <a:ext cx="45386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04800" y="2554069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What geometric shapes can you find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i="1" u="sng" dirty="0" smtClean="0">
                <a:solidFill>
                  <a:srgbClr val="FF0000"/>
                </a:solidFill>
              </a:rPr>
              <a:t>multiple </a:t>
            </a:r>
            <a:r>
              <a:rPr lang="en-US" sz="4000" i="1" u="sng" dirty="0" smtClean="0">
                <a:solidFill>
                  <a:srgbClr val="FF0000"/>
                </a:solidFill>
              </a:rPr>
              <a:t>points of view</a:t>
            </a:r>
            <a:r>
              <a:rPr lang="en-US" sz="4000" i="1" dirty="0" smtClean="0"/>
              <a:t>.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13315" name="Picture 4" descr="weeping wom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752600"/>
            <a:ext cx="3924300" cy="4821238"/>
          </a:xfrm>
          <a:noFill/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495800" y="5791200"/>
            <a:ext cx="266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“Weeping Woman” 1937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876800" y="2057400"/>
            <a:ext cx="3886200" cy="118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400" dirty="0"/>
              <a:t>How is this painting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/>
              <a:t>In </a:t>
            </a:r>
            <a:r>
              <a:rPr lang="en-US" u="sng" dirty="0" smtClean="0">
                <a:solidFill>
                  <a:srgbClr val="FF0000"/>
                </a:solidFill>
              </a:rPr>
              <a:t>1936</a:t>
            </a:r>
            <a:r>
              <a:rPr lang="en-US" dirty="0" smtClean="0"/>
              <a:t> a civil war broke out in Spain. </a:t>
            </a:r>
            <a:endParaRPr lang="en-US" dirty="0" smtClean="0"/>
          </a:p>
          <a:p>
            <a:pPr algn="ctr" eaLnBrk="1" hangingPunct="1">
              <a:buFontTx/>
              <a:buNone/>
            </a:pPr>
            <a:endParaRPr lang="en-US" u="sng" dirty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Guernica</a:t>
            </a:r>
            <a:endParaRPr lang="en-US" dirty="0" smtClean="0"/>
          </a:p>
        </p:txBody>
      </p:sp>
      <p:pic>
        <p:nvPicPr>
          <p:cNvPr id="14339" name="Picture 5" descr="guernica_lar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76550"/>
            <a:ext cx="838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5486400" y="2209800"/>
            <a:ext cx="2819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hlinkClick r:id="rId4"/>
              </a:rPr>
              <a:t>http://www.youtube.com/watch?v=4drJL-pRTko</a:t>
            </a:r>
            <a:r>
              <a:rPr lang="en-US" u="sng"/>
              <a:t> </a:t>
            </a:r>
            <a:endParaRPr lang="en-US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6396038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hlinkClick r:id="rId5"/>
              </a:rPr>
              <a:t>http://www.bing.com/videos/watch/video/the-bombing-of-guernica/a6af6f2695533f44b548a6af6f2695533f44b548-524825527866?q=guernica&amp;adlt=strict</a:t>
            </a:r>
            <a:endParaRPr lang="en-US" sz="800"/>
          </a:p>
          <a:p>
            <a:r>
              <a:rPr lang="en-US" sz="800"/>
              <a:t>Guernica in Spanish 1:30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3" name="Picture 4" descr="guernica_larg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28600" y="0"/>
            <a:ext cx="15925800" cy="7083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Man with Viol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5263" y="0"/>
            <a:ext cx="4941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0"/>
            <a:ext cx="3810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Here Picasso has combined different points of view into a single image to show the importance of all sides.</a:t>
            </a:r>
          </a:p>
          <a:p>
            <a:pPr eaLnBrk="1" hangingPunct="1"/>
            <a:endParaRPr lang="en-US" smtClean="0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295400" y="6491288"/>
            <a:ext cx="744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1911 </a:t>
            </a:r>
            <a:endParaRPr lang="en-US" dirty="0"/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228600" y="4114800"/>
            <a:ext cx="3597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Huxtable" pitchFamily="2" charset="0"/>
              </a:rPr>
              <a:t>Can you find any clues in </a:t>
            </a:r>
            <a:r>
              <a:rPr lang="en-US" sz="2400" dirty="0" smtClean="0">
                <a:latin typeface="Huxtable" pitchFamily="2" charset="0"/>
              </a:rPr>
              <a:t>what this </a:t>
            </a:r>
            <a:r>
              <a:rPr lang="en-US" sz="2400" dirty="0">
                <a:latin typeface="Huxtable" pitchFamily="2" charset="0"/>
              </a:rPr>
              <a:t>painting </a:t>
            </a:r>
            <a:r>
              <a:rPr lang="en-US" sz="2400" dirty="0" smtClean="0">
                <a:latin typeface="Huxtable" pitchFamily="2" charset="0"/>
              </a:rPr>
              <a:t>is of?</a:t>
            </a:r>
            <a:endParaRPr lang="en-US" sz="2400" dirty="0">
              <a:latin typeface="Huxtabl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What is </a:t>
            </a:r>
            <a:r>
              <a:rPr lang="en-US" u="sng" dirty="0" smtClean="0">
                <a:solidFill>
                  <a:srgbClr val="FF0000"/>
                </a:solidFill>
              </a:rPr>
              <a:t>Cubism</a:t>
            </a:r>
            <a:r>
              <a:rPr lang="en-US" dirty="0" smtClean="0"/>
              <a:t>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The essence of an object can only be captured by showing it from </a:t>
            </a:r>
            <a:r>
              <a:rPr lang="en-US" sz="4000" b="1" u="sng" dirty="0" smtClean="0">
                <a:solidFill>
                  <a:srgbClr val="FF0000"/>
                </a:solidFill>
              </a:rPr>
              <a:t>multiple points of view simultaneously</a:t>
            </a:r>
            <a:r>
              <a:rPr lang="en-US" dirty="0" smtClean="0"/>
              <a:t>.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914400" y="2743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/>
              <a:t>Created by </a:t>
            </a:r>
            <a:r>
              <a:rPr lang="en-US" sz="2400" dirty="0">
                <a:hlinkClick r:id="rId2"/>
              </a:rPr>
              <a:t>Georges Braque</a:t>
            </a:r>
            <a:r>
              <a:rPr lang="en-US" sz="2400" dirty="0"/>
              <a:t> and </a:t>
            </a:r>
            <a:r>
              <a:rPr lang="en-US" sz="2400" dirty="0">
                <a:hlinkClick r:id="rId3"/>
              </a:rPr>
              <a:t>Pablo Picasso</a:t>
            </a:r>
            <a:r>
              <a:rPr lang="en-US" sz="2400" dirty="0"/>
              <a:t>. </a:t>
            </a:r>
          </a:p>
        </p:txBody>
      </p:sp>
      <p:pic>
        <p:nvPicPr>
          <p:cNvPr id="17413" name="Picture 5" descr="click to enlar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429000"/>
            <a:ext cx="25796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&quot;Girl with Dark Hair,&quot; by Picass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3352800"/>
            <a:ext cx="24574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KE088~African-Masks-Poster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20732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3124200" y="32004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5943600" y="3200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3200400" y="3810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5410200" y="38862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304800"/>
            <a:ext cx="28194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smtClean="0"/>
              <a:t>“Les Demoiselles d’Avignon/ </a:t>
            </a:r>
            <a:r>
              <a:rPr lang="en-US" sz="1800" b="1" i="1" smtClean="0"/>
              <a:t>The Young Ladies of Avignon”</a:t>
            </a:r>
            <a:r>
              <a:rPr lang="en-US" smtClean="0"/>
              <a:t> </a:t>
            </a:r>
            <a:r>
              <a:rPr lang="en-US" sz="1800" smtClean="0"/>
              <a:t>1907</a:t>
            </a:r>
            <a:endParaRPr lang="en-US" smtClean="0"/>
          </a:p>
        </p:txBody>
      </p:sp>
      <p:pic>
        <p:nvPicPr>
          <p:cNvPr id="18435" name="Picture 5" descr="300px-Chicks-from-avign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5734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4038600" y="4114800"/>
            <a:ext cx="4191000" cy="327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5867400" y="1905000"/>
            <a:ext cx="304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Huxtable" pitchFamily="2" charset="0"/>
              </a:rPr>
              <a:t>What can you find in this painting that deals with what we have been talking about?</a:t>
            </a:r>
          </a:p>
        </p:txBody>
      </p:sp>
      <p:pic>
        <p:nvPicPr>
          <p:cNvPr id="7" name="Picture 5" descr="300px-Chicks-from-avignon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6154" y="4210050"/>
            <a:ext cx="3995891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304926"/>
            <a:ext cx="8229600" cy="4525963"/>
          </a:xfrm>
        </p:spPr>
        <p:txBody>
          <a:bodyPr/>
          <a:lstStyle/>
          <a:p>
            <a:r>
              <a:rPr lang="en-US" smtClean="0"/>
              <a:t>Geometric: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2213"/>
            <a:ext cx="4241800" cy="191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00" y="1338263"/>
            <a:ext cx="47879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533400"/>
            <a:ext cx="29718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David Hockney, 1937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62600" y="2332038"/>
            <a:ext cx="3352800" cy="452596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How is this Photograph considered Cubism?</a:t>
            </a:r>
          </a:p>
        </p:txBody>
      </p:sp>
      <p:pic>
        <p:nvPicPr>
          <p:cNvPr id="19460" name="Picture 4" descr="Hock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5080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906963"/>
          </a:xfrm>
        </p:spPr>
        <p:txBody>
          <a:bodyPr/>
          <a:lstStyle/>
          <a:p>
            <a:pPr lvl="1">
              <a:defRPr/>
            </a:pPr>
            <a:r>
              <a:rPr lang="en-US" sz="2400" dirty="0" smtClean="0"/>
              <a:t>Go to </a:t>
            </a:r>
            <a:r>
              <a:rPr lang="en-US" sz="2400" dirty="0" smtClean="0">
                <a:hlinkClick r:id="rId3"/>
              </a:rPr>
              <a:t>www.picassohead.com</a:t>
            </a:r>
            <a:endParaRPr lang="en-US" sz="2400" dirty="0" smtClean="0"/>
          </a:p>
          <a:p>
            <a:pPr lvl="1">
              <a:defRPr/>
            </a:pPr>
            <a:r>
              <a:rPr lang="en-US" sz="2400" dirty="0" smtClean="0"/>
              <a:t>Create an example of a Cubistic Portrait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sz="1800" dirty="0" smtClean="0"/>
              <a:t>Email to </a:t>
            </a:r>
            <a:r>
              <a:rPr lang="en-US" sz="1800" dirty="0" smtClean="0">
                <a:hlinkClick r:id="rId4"/>
              </a:rPr>
              <a:t>heather.sulzen@nkcschools.org</a:t>
            </a:r>
            <a:endParaRPr lang="en-US" sz="1800" u="sng" dirty="0"/>
          </a:p>
          <a:p>
            <a:pPr lvl="1">
              <a:defRPr/>
            </a:pPr>
            <a:r>
              <a:rPr lang="en-US" sz="3200" b="1" u="sng" dirty="0" smtClean="0"/>
              <a:t>MUST use MULTIPLE PERSPECTIVES!!!</a:t>
            </a:r>
          </a:p>
          <a:p>
            <a:pPr lvl="1">
              <a:buFontTx/>
              <a:buNone/>
              <a:defRPr/>
            </a:pPr>
            <a:r>
              <a:rPr lang="en-US" sz="1800" u="sng" dirty="0" smtClean="0"/>
              <a:t> 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2" name="Picture 5" descr="300px-Chicks-from-avign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956050"/>
            <a:ext cx="228600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weeping wom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765675"/>
            <a:ext cx="16002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&quot;Girl with Dark Hair,&quot; by Picass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4114800"/>
            <a:ext cx="18288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http://ts1.mm.bing.net/images/thumbnail.aspx?q=612634199676&amp;id=ce5c3f1ed5892dc9cabc19303ab263b0&amp;url=http%3a%2f%2fwww.claude-bernard.com%2fupload%2f140106160129CataPicass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267200"/>
            <a:ext cx="1858963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" descr="Hockney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913188"/>
            <a:ext cx="213360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85800"/>
            <a:ext cx="28956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chemeClr val="tx1"/>
                </a:solidFill>
                <a:latin typeface="Baveuse" pitchFamily="2" charset="0"/>
              </a:rPr>
              <a:t>Cubism</a:t>
            </a:r>
          </a:p>
        </p:txBody>
      </p:sp>
      <p:pic>
        <p:nvPicPr>
          <p:cNvPr id="2052" name="Picture 4" descr="http://www.cord.edu/faculty/andersod/picasso_guer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14575"/>
            <a:ext cx="91440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delivery.superstock.com/WI/223/1330/PreviewComp/SuperStock_1330-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463" y="2133600"/>
            <a:ext cx="379253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Fruitbow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295400" y="533400"/>
            <a:ext cx="7010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smtClean="0">
                <a:latin typeface="Verdana" pitchFamily="34" charset="0"/>
              </a:rPr>
              <a:t>How is this painting an example of cubism? </a:t>
            </a:r>
            <a:endParaRPr lang="en-US" sz="4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2038" cy="1143000"/>
          </a:xfrm>
        </p:spPr>
        <p:txBody>
          <a:bodyPr/>
          <a:lstStyle/>
          <a:p>
            <a:r>
              <a:rPr lang="en-US" dirty="0" smtClean="0"/>
              <a:t>Broken Mirror </a:t>
            </a:r>
            <a:r>
              <a:rPr lang="en-US" dirty="0"/>
              <a:t>E</a:t>
            </a:r>
            <a:r>
              <a:rPr lang="en-US" dirty="0" smtClean="0"/>
              <a:t>ffect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dirty="0" smtClean="0"/>
              <a:t>How is this the broken mirror effect?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38" y="31376"/>
            <a:ext cx="495476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" y="3200400"/>
            <a:ext cx="328249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304926"/>
            <a:ext cx="8229600" cy="4525963"/>
          </a:xfrm>
        </p:spPr>
        <p:txBody>
          <a:bodyPr/>
          <a:lstStyle/>
          <a:p>
            <a:r>
              <a:rPr lang="en-US" smtClean="0"/>
              <a:t>Geometric: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2213"/>
            <a:ext cx="4241800" cy="191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00" y="1338263"/>
            <a:ext cx="47879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836334"/>
            <a:ext cx="936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Draw three geometric shapes in your notes?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87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Organic: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219200"/>
            <a:ext cx="5671228" cy="4068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57600"/>
            <a:ext cx="2857500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997466"/>
            <a:ext cx="885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Draw three organic shapes in your notes?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48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053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Non-objective 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58" y="537369"/>
            <a:ext cx="8229600" cy="4525963"/>
          </a:xfrm>
        </p:spPr>
        <p:txBody>
          <a:bodyPr/>
          <a:lstStyle/>
          <a:p>
            <a:r>
              <a:rPr lang="en-US" dirty="0"/>
              <a:t>defines a type of abstract art that is usually, but not always, geometric and aims to convey a sense of simplicity and </a:t>
            </a:r>
            <a:r>
              <a:rPr lang="en-US" dirty="0" smtClean="0"/>
              <a:t>purity. Meaning </a:t>
            </a:r>
            <a:r>
              <a:rPr lang="en-US" u="sng" dirty="0" smtClean="0">
                <a:solidFill>
                  <a:srgbClr val="FF0000"/>
                </a:solidFill>
              </a:rPr>
              <a:t>no recognizable subject matter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082" y="2897235"/>
            <a:ext cx="2578794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9" y="3823214"/>
            <a:ext cx="3175000" cy="256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990" y="3634582"/>
            <a:ext cx="2844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is non-objective?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16" y="2362200"/>
            <a:ext cx="4206875" cy="301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57400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How to begin…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latin typeface="Verdana" pitchFamily="34" charset="0"/>
              </a:rPr>
              <a:t>1.) Fill your paper with 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overlapping geometric shapes</a:t>
            </a:r>
            <a:r>
              <a:rPr lang="en-US" dirty="0" smtClean="0">
                <a:latin typeface="Verdana" pitchFamily="34" charset="0"/>
              </a:rPr>
              <a:t> for the next 20 min. Have some 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going off the page</a:t>
            </a:r>
            <a:r>
              <a:rPr lang="en-US" dirty="0" smtClean="0">
                <a:latin typeface="Verdana" pitchFamily="34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2971800" y="6096000"/>
            <a:ext cx="304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48000" y="4419600"/>
            <a:ext cx="3505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06" y="3641724"/>
            <a:ext cx="3233666" cy="2987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229768"/>
            <a:ext cx="4953000" cy="3629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Organic: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219200"/>
            <a:ext cx="5671228" cy="4068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8521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2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How to begin…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>
                <a:latin typeface="Verdana" pitchFamily="34" charset="0"/>
              </a:rPr>
              <a:t>2.) You need to decide which shapes are in front and which are behind. Erase the lines that go behind. 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2971800" y="6096000"/>
            <a:ext cx="304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48000" y="4419600"/>
            <a:ext cx="3505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600200"/>
            <a:ext cx="4796094" cy="48764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43600" y="2819400"/>
            <a:ext cx="14478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sz="2800" dirty="0"/>
              <a:t>W</a:t>
            </a:r>
            <a:r>
              <a:rPr lang="en-US" sz="2800" dirty="0" smtClean="0"/>
              <a:t>here a shape overlaps another you will show value by shading dark to light.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466" y="3352800"/>
            <a:ext cx="4330700" cy="239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472" y="1219200"/>
            <a:ext cx="4937303" cy="3883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850" y="4347695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orse - sh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744640" cy="510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19150" y="152400"/>
            <a:ext cx="3028950" cy="857250"/>
          </a:xfrm>
        </p:spPr>
        <p:txBody>
          <a:bodyPr/>
          <a:lstStyle/>
          <a:p>
            <a:r>
              <a:rPr lang="en-US" altLang="x-none"/>
              <a:t>Blending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43050"/>
            <a:ext cx="3183591" cy="33944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x-none" sz="2800" dirty="0"/>
              <a:t>Shading from light to dark where you cannot see the pencil lines.</a:t>
            </a:r>
          </a:p>
          <a:p>
            <a:pPr>
              <a:lnSpc>
                <a:spcPct val="80000"/>
              </a:lnSpc>
            </a:pPr>
            <a:r>
              <a:rPr lang="en-US" altLang="x-none" sz="2800" dirty="0"/>
              <a:t>Do not use your finger to </a:t>
            </a:r>
            <a:r>
              <a:rPr lang="en-US" altLang="x-none" sz="2800" dirty="0" smtClean="0"/>
              <a:t>smudge-use tissue </a:t>
            </a:r>
            <a:r>
              <a:rPr lang="en-US" altLang="x-none" sz="2800" dirty="0"/>
              <a:t>wrapped around your </a:t>
            </a:r>
            <a:r>
              <a:rPr lang="en-US" altLang="x-none" sz="2800" dirty="0" smtClean="0"/>
              <a:t>finger. (Please keep your tissue in your bin)</a:t>
            </a:r>
            <a:endParaRPr lang="en-US" altLang="x-none" sz="2800" dirty="0"/>
          </a:p>
        </p:txBody>
      </p:sp>
    </p:spTree>
    <p:extLst>
      <p:ext uri="{BB962C8B-B14F-4D97-AF65-F5344CB8AC3E}">
        <p14:creationId xmlns:p14="http://schemas.microsoft.com/office/powerpoint/2010/main" val="1358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1143000"/>
          </a:xfrm>
        </p:spPr>
        <p:txBody>
          <a:bodyPr/>
          <a:lstStyle/>
          <a:p>
            <a:r>
              <a:rPr lang="en-US" dirty="0" smtClean="0"/>
              <a:t>Blending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153328" cy="5867400"/>
          </a:xfrm>
          <a:prstGeom prst="rect">
            <a:avLst/>
          </a:prstGeom>
        </p:spPr>
      </p:pic>
      <p:pic>
        <p:nvPicPr>
          <p:cNvPr id="5" name="Picture 5" descr="blen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5132274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4572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Verdana" pitchFamily="34" charset="0"/>
              </a:rPr>
              <a:t>3</a:t>
            </a:r>
            <a:r>
              <a:rPr lang="en-US" dirty="0" smtClean="0">
                <a:latin typeface="Verdana" pitchFamily="34" charset="0"/>
              </a:rPr>
              <a:t>.) </a:t>
            </a:r>
            <a:r>
              <a:rPr lang="en-US" b="1" dirty="0" smtClean="0">
                <a:latin typeface="Verdana" pitchFamily="34" charset="0"/>
              </a:rPr>
              <a:t>Add </a:t>
            </a:r>
            <a:r>
              <a:rPr lang="en-US" b="1" u="sng" dirty="0" smtClean="0">
                <a:latin typeface="Verdana" pitchFamily="34" charset="0"/>
              </a:rPr>
              <a:t>value</a:t>
            </a:r>
            <a:r>
              <a:rPr lang="en-US" b="1" dirty="0" smtClean="0">
                <a:latin typeface="Verdana" pitchFamily="34" charset="0"/>
              </a:rPr>
              <a:t> in each shape. </a:t>
            </a:r>
          </a:p>
          <a:p>
            <a:endParaRPr lang="en-US" dirty="0" smtClean="0">
              <a:latin typeface="Verdana" pitchFamily="34" charset="0"/>
            </a:endParaRPr>
          </a:p>
          <a:p>
            <a:r>
              <a:rPr lang="en-US" sz="2000" dirty="0" smtClean="0">
                <a:latin typeface="Verdana" pitchFamily="34" charset="0"/>
              </a:rPr>
              <a:t>Add VALUE!</a:t>
            </a:r>
          </a:p>
          <a:p>
            <a:pPr lvl="1"/>
            <a:r>
              <a:rPr lang="en-US" sz="1600" b="1" dirty="0" smtClean="0">
                <a:latin typeface="Verdana" pitchFamily="34" charset="0"/>
              </a:rPr>
              <a:t>Lights and darks</a:t>
            </a:r>
          </a:p>
          <a:p>
            <a:pPr lvl="1"/>
            <a:endParaRPr lang="en-US" sz="2000" b="1" dirty="0" smtClean="0">
              <a:latin typeface="Verdana" pitchFamily="34" charset="0"/>
            </a:endParaRPr>
          </a:p>
          <a:p>
            <a:pPr lvl="1"/>
            <a:r>
              <a:rPr lang="en-US" sz="2000" dirty="0" smtClean="0">
                <a:latin typeface="Verdana" pitchFamily="34" charset="0"/>
              </a:rPr>
              <a:t>Use an ebony pencil</a:t>
            </a:r>
          </a:p>
          <a:p>
            <a:pPr lvl="1"/>
            <a:endParaRPr lang="en-US" sz="2000" dirty="0"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9612"/>
            <a:ext cx="4153328" cy="5867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3581400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where a shape overlaps another you will show value by shading dark to light.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447"/>
            <a:ext cx="4495800" cy="5668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4.) Organic forms on top of your geometric form. </a:t>
            </a:r>
          </a:p>
          <a:p>
            <a:r>
              <a:rPr lang="en-US" sz="3600" dirty="0" smtClean="0"/>
              <a:t>Draw at least two large organic forms that do not overlap each other. </a:t>
            </a:r>
          </a:p>
          <a:p>
            <a:r>
              <a:rPr lang="en-US" sz="3600" dirty="0" smtClean="0"/>
              <a:t>Both going off the paper.</a:t>
            </a:r>
          </a:p>
        </p:txBody>
      </p:sp>
    </p:spTree>
    <p:extLst>
      <p:ext uri="{BB962C8B-B14F-4D97-AF65-F5344CB8AC3E}">
        <p14:creationId xmlns:p14="http://schemas.microsoft.com/office/powerpoint/2010/main" val="14860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42863"/>
            <a:ext cx="4381500" cy="3286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/>
              <a:t>Then draw at least 4 </a:t>
            </a:r>
            <a:r>
              <a:rPr lang="en-US" dirty="0" smtClean="0"/>
              <a:t>concentric organic repeating forms inside of each </a:t>
            </a:r>
            <a:r>
              <a:rPr lang="en-US" dirty="0"/>
              <a:t>of your large organic forms.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895600"/>
            <a:ext cx="4610100" cy="42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5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471" y="0"/>
            <a:ext cx="8382000" cy="1600199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5.) With your ebony or colored pencil go in and slightly darken the areas that your organic shapes overlap.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Do not add value to the geometric shapes outside of the large organic shape.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257800"/>
            <a:ext cx="8839200" cy="139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051300"/>
            <a:ext cx="8382000" cy="120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2400" y="2654300"/>
            <a:ext cx="9296400" cy="123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3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This is the most expensive painting ever sold at an auction. How much do you think it went for?</a:t>
            </a:r>
          </a:p>
        </p:txBody>
      </p:sp>
      <p:pic>
        <p:nvPicPr>
          <p:cNvPr id="38915" name="Picture 2" descr="The painting being hung up at Tate Mod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7993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143000"/>
          </a:xfrm>
        </p:spPr>
        <p:txBody>
          <a:bodyPr/>
          <a:lstStyle/>
          <a:p>
            <a:r>
              <a:rPr lang="en-US" smtClean="0"/>
              <a:t>Cubism in 3D</a:t>
            </a:r>
          </a:p>
        </p:txBody>
      </p:sp>
      <p:pic>
        <p:nvPicPr>
          <p:cNvPr id="40963" name="Content Placeholder 4" descr="DSC_078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95250"/>
            <a:ext cx="4340225" cy="6534150"/>
          </a:xfrm>
        </p:spPr>
      </p:pic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4648200" y="6019800"/>
            <a:ext cx="3027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Jacques Lipchitz </a:t>
            </a:r>
          </a:p>
          <a:p>
            <a:r>
              <a:rPr lang="en-US"/>
              <a:t>At the Tate Modern, London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Draw </a:t>
            </a:r>
            <a:r>
              <a:rPr lang="en-US" dirty="0"/>
              <a:t>2</a:t>
            </a:r>
            <a:r>
              <a:rPr lang="en-US" dirty="0" smtClean="0"/>
              <a:t> geometric shapes </a:t>
            </a:r>
          </a:p>
          <a:p>
            <a:pPr algn="ctr"/>
            <a:r>
              <a:rPr lang="en-US" dirty="0" smtClean="0"/>
              <a:t>Draw 2 organic shapes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Top of Paper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65" y="4267200"/>
            <a:ext cx="9144000" cy="21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7" name="Content Placeholder 3" descr="DSC_077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381000"/>
            <a:ext cx="4724400" cy="6137275"/>
          </a:xfrm>
        </p:spPr>
      </p:pic>
      <p:pic>
        <p:nvPicPr>
          <p:cNvPr id="41988" name="Picture 4" descr="DSC_0779.JPG"/>
          <p:cNvPicPr>
            <a:picLocks noChangeAspect="1"/>
          </p:cNvPicPr>
          <p:nvPr/>
        </p:nvPicPr>
        <p:blipFill>
          <a:blip r:embed="rId3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951163"/>
            <a:ext cx="3048000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You will be graded 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Composition</a:t>
            </a:r>
            <a:r>
              <a:rPr lang="en-US" dirty="0" smtClean="0"/>
              <a:t>: Is the composition complete and neat?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Variety</a:t>
            </a:r>
            <a:r>
              <a:rPr lang="en-US" dirty="0" smtClean="0"/>
              <a:t>: Are there a variety of marks, collage elements, values and materials used?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Observation: </a:t>
            </a:r>
            <a:r>
              <a:rPr lang="en-US" dirty="0" smtClean="0"/>
              <a:t>Is the drawing based on observation of the still life?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Cubism: </a:t>
            </a:r>
            <a:r>
              <a:rPr lang="en-US" dirty="0" smtClean="0"/>
              <a:t>Is the drawing portrayed in a Cubistic manner?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Scale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620963"/>
          </a:xfrm>
        </p:spPr>
        <p:txBody>
          <a:bodyPr/>
          <a:lstStyle/>
          <a:p>
            <a:r>
              <a:rPr lang="en-US" dirty="0" smtClean="0"/>
              <a:t>On your four shapes create a value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5400"/>
            <a:ext cx="6400800" cy="204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86" y="4360862"/>
            <a:ext cx="9144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le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5132274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8561" y="22860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Blending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23622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Make sure your value on your shapes are smooth.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45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Below your Shapes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all four of your shapes overlapping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25" y="2710933"/>
            <a:ext cx="5441950" cy="35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39" y="0"/>
            <a:ext cx="8632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30107</TotalTime>
  <Words>1224</Words>
  <Application>Microsoft Macintosh PowerPoint</Application>
  <PresentationFormat>On-screen Show (4:3)</PresentationFormat>
  <Paragraphs>179</Paragraphs>
  <Slides>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Baveuse</vt:lpstr>
      <vt:lpstr>Calibri</vt:lpstr>
      <vt:lpstr>Huxtable</vt:lpstr>
      <vt:lpstr>Prestige Elite Std</vt:lpstr>
      <vt:lpstr>Verdana</vt:lpstr>
      <vt:lpstr>Arial</vt:lpstr>
      <vt:lpstr>Default Design</vt:lpstr>
      <vt:lpstr>Shapes </vt:lpstr>
      <vt:lpstr>Value with Overlapping Shapes </vt:lpstr>
      <vt:lpstr>Shapes </vt:lpstr>
      <vt:lpstr>Shapes </vt:lpstr>
      <vt:lpstr>At the Top of Paper </vt:lpstr>
      <vt:lpstr>Value Scale </vt:lpstr>
      <vt:lpstr>PowerPoint Presentation</vt:lpstr>
      <vt:lpstr>Below your Shapes </vt:lpstr>
      <vt:lpstr>PowerPoint Presentation</vt:lpstr>
      <vt:lpstr>Value with Overlapping Shapes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points of view. </vt:lpstr>
      <vt:lpstr>PowerPoint Presentation</vt:lpstr>
      <vt:lpstr>PowerPoint Presentation</vt:lpstr>
      <vt:lpstr>PowerPoint Presentation</vt:lpstr>
      <vt:lpstr>What is Cubism?</vt:lpstr>
      <vt:lpstr>PowerPoint Presentation</vt:lpstr>
      <vt:lpstr>David Hockney, 1937</vt:lpstr>
      <vt:lpstr>PowerPoint Presentation</vt:lpstr>
      <vt:lpstr>Cubism</vt:lpstr>
      <vt:lpstr>PowerPoint Presentation</vt:lpstr>
      <vt:lpstr>Broken Mirror Effect </vt:lpstr>
      <vt:lpstr>Shapes </vt:lpstr>
      <vt:lpstr>Shapes </vt:lpstr>
      <vt:lpstr>Non-objective </vt:lpstr>
      <vt:lpstr>Which one is non-objective?</vt:lpstr>
      <vt:lpstr>How to begin…</vt:lpstr>
      <vt:lpstr>How to begin…</vt:lpstr>
      <vt:lpstr>Value </vt:lpstr>
      <vt:lpstr>Blending</vt:lpstr>
      <vt:lpstr>Blending </vt:lpstr>
      <vt:lpstr>PowerPoint Presentation</vt:lpstr>
      <vt:lpstr>PowerPoint Presentation</vt:lpstr>
      <vt:lpstr>PowerPoint Presentation</vt:lpstr>
      <vt:lpstr>PowerPoint Presentation</vt:lpstr>
      <vt:lpstr>This is the most expensive painting ever sold at an auction. How much do you think it went for?</vt:lpstr>
      <vt:lpstr>Cubism in 3D</vt:lpstr>
      <vt:lpstr>PowerPoint Presentation</vt:lpstr>
      <vt:lpstr>You will be graded on…</vt:lpstr>
    </vt:vector>
  </TitlesOfParts>
  <Company>NKCSD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CUBISM</dc:title>
  <dc:creator>NKCSD</dc:creator>
  <cp:lastModifiedBy>Jennifer Clarkson</cp:lastModifiedBy>
  <cp:revision>111</cp:revision>
  <cp:lastPrinted>2017-05-03T01:15:20Z</cp:lastPrinted>
  <dcterms:created xsi:type="dcterms:W3CDTF">2010-03-05T17:28:49Z</dcterms:created>
  <dcterms:modified xsi:type="dcterms:W3CDTF">2017-10-17T19:37:23Z</dcterms:modified>
</cp:coreProperties>
</file>